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Golos Text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Golos Text SemiBo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iEmfJ5D8PZ3qmbUibFFC2QJqmV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losText-bold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losTextSemiBold-bold.fntdata"/><Relationship Id="rId25" Type="http://schemas.openxmlformats.org/officeDocument/2006/relationships/font" Target="fonts/GolosTextSemiBold-regular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GolosTex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b89c5247b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b89c5247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5b89c5247b_1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bb840e7a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bb840e7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5bb840e7a2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b89c5247b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b89c5247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5b89c5247b_0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b89c5247b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b89c5247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5b89c5247b_0_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b89c5247b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b89c5247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5b89c5247b_0_1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b89c5247b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b89c5247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5b89c5247b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b7b12fa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5b7b12fab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b89c5247b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b89c5247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5b89c5247b_0_2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b7b12fab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5b7b12fabf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6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6" name="Google Shape;66;p26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67" name="Google Shape;67;p26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68" name="Google Shape;68;p26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69" name="Google Shape;69;p26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76" name="Google Shape;76;p27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77" name="Google Shape;77;p27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78" name="Google Shape;78;p27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82" name="Google Shape;82;p27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83" name="Google Shape;83;p27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2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8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8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29" name="Google Shape;129;p38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30" name="Google Shape;130;p38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31" name="Google Shape;131;p38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44" name="Google Shape;44;p2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4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50" name="Google Shape;50;p24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6" name="Google Shape;56;p25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" name="Google Shape;57;p2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25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0" name="Google Shape;60;p25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61" name="Google Shape;61;p25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/>
        </p:nvSpPr>
        <p:spPr>
          <a:xfrm>
            <a:off x="142650" y="4190100"/>
            <a:ext cx="885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Настроение преподавателя перед защитой — как нестабильная система: малейшее слово может вызвать коллапс или восторг.</a:t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© GPT-4o</a:t>
            </a:r>
            <a:endParaRPr i="1"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37" name="Google Shape;137;p1"/>
          <p:cNvSpPr txBox="1"/>
          <p:nvPr>
            <p:ph type="title"/>
          </p:nvPr>
        </p:nvSpPr>
        <p:spPr>
          <a:xfrm>
            <a:off x="1371600" y="2141850"/>
            <a:ext cx="64008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Поток ДУ 22 N.3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4400">
                <a:solidFill>
                  <a:schemeClr val="lt1"/>
                </a:solidFill>
              </a:rPr>
              <a:t>эРГээР 2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6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Анализ динамических систем</a:t>
            </a:r>
            <a:endParaRPr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b89c5247b_1_49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ru-RU"/>
              <a:t>Блок 8.1: (Идеальный планер)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ru-RU"/>
              <a:t>Реализация системы</a:t>
            </a:r>
            <a:endParaRPr/>
          </a:p>
        </p:txBody>
      </p:sp>
      <p:sp>
        <p:nvSpPr>
          <p:cNvPr id="221" name="Google Shape;221;g35b89c5247b_1_4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Часть 8: </a:t>
            </a:r>
            <a:r>
              <a:rPr lang="ru-RU" sz="2533"/>
              <a:t>Физическая задача - Планер</a:t>
            </a:r>
            <a:endParaRPr sz="2533"/>
          </a:p>
        </p:txBody>
      </p:sp>
      <p:sp>
        <p:nvSpPr>
          <p:cNvPr id="222" name="Google Shape;222;g35b89c5247b_1_49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ru-RU"/>
              <a:t>Блок 8.2</a:t>
            </a:r>
            <a:endParaRPr/>
          </a:p>
        </p:txBody>
      </p:sp>
      <p:pic>
        <p:nvPicPr>
          <p:cNvPr id="223" name="Google Shape;223;g35b89c5247b_1_49" title="Screenshot 2025-05-22 115048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088" l="0" r="0" t="7088"/>
          <a:stretch/>
        </p:blipFill>
        <p:spPr>
          <a:xfrm>
            <a:off x="508000" y="1757700"/>
            <a:ext cx="3529200" cy="157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4" name="Google Shape;224;g35b89c5247b_1_49" title="Screenshot 2025-05-22 120038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3817" l="0" r="0" t="23823"/>
          <a:stretch/>
        </p:blipFill>
        <p:spPr>
          <a:xfrm>
            <a:off x="5000175" y="3011475"/>
            <a:ext cx="3529200" cy="157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bb840e7a2_0_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Блок 8.2</a:t>
            </a:r>
            <a:endParaRPr sz="2533"/>
          </a:p>
        </p:txBody>
      </p:sp>
      <p:pic>
        <p:nvPicPr>
          <p:cNvPr id="231" name="Google Shape;231;g35bb840e7a2_0_6" title="Screenshot 2025-05-22 120240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25" y="1134825"/>
            <a:ext cx="3529200" cy="244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2" name="Google Shape;232;g35bb840e7a2_0_6" title="Screenshot 2025-05-22 120650.pn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900" y="2357650"/>
            <a:ext cx="3529200" cy="233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b89c5247b_0_13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239" name="Google Shape;239;g35b89c5247b_0_137"/>
          <p:cNvSpPr txBox="1"/>
          <p:nvPr>
            <p:ph idx="1" type="body"/>
          </p:nvPr>
        </p:nvSpPr>
        <p:spPr>
          <a:xfrm>
            <a:off x="457200" y="1592949"/>
            <a:ext cx="7467600" cy="295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rPr lang="ru-RU" sz="1500"/>
              <a:t>В ходе работы была изучена динамика различных типов систем обыкновенных дифференциальных уравнений с использованием численного интегрирования и визуализации фазовых портретов.</a:t>
            </a:r>
            <a:endParaRPr sz="1500"/>
          </a:p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rPr b="1" lang="ru-RU" sz="1500"/>
              <a:t>Вывод</a:t>
            </a:r>
            <a:r>
              <a:rPr lang="ru-RU" sz="1500"/>
              <a:t>: численные методы решения ОДУ, визуализация фазовых траекторий и анализ устойчивости позволяют глубже понять поведение динамических систем и приближенно исследовать реальные физические процессы.</a:t>
            </a:r>
            <a:endParaRPr sz="1500"/>
          </a:p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rPr lang="ru-RU" sz="1500"/>
              <a:t>Мы все сделали, мы молодцы, поставьте нам </a:t>
            </a:r>
            <a:r>
              <a:rPr b="1" lang="ru-RU" sz="1500"/>
              <a:t>отлично автоматом</a:t>
            </a:r>
            <a:r>
              <a:rPr lang="ru-RU" sz="1500"/>
              <a:t>. 👉👈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 txBox="1"/>
          <p:nvPr>
            <p:ph type="title"/>
          </p:nvPr>
        </p:nvSpPr>
        <p:spPr>
          <a:xfrm>
            <a:off x="457200" y="2030413"/>
            <a:ext cx="82296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внимание!</a:t>
            </a:r>
            <a:endParaRPr sz="4400"/>
          </a:p>
        </p:txBody>
      </p:sp>
      <p:sp>
        <p:nvSpPr>
          <p:cNvPr id="245" name="Google Shape;245;p12"/>
          <p:cNvSpPr txBox="1"/>
          <p:nvPr/>
        </p:nvSpPr>
        <p:spPr>
          <a:xfrm>
            <a:off x="169800" y="151500"/>
            <a:ext cx="880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Что сказал студент, когда увидел собственные значения с мнимой частью?</a:t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– «О, значит, у нас тут фокус! Ну что ж, это будет целый магический трюк…»</a:t>
            </a:r>
            <a:endParaRPr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© GPT-4o</a:t>
            </a:r>
            <a:endParaRPr i="1" sz="18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b89c5247b_0_127"/>
          <p:cNvSpPr txBox="1"/>
          <p:nvPr>
            <p:ph idx="1" type="body"/>
          </p:nvPr>
        </p:nvSpPr>
        <p:spPr>
          <a:xfrm>
            <a:off x="508000" y="1792275"/>
            <a:ext cx="2961000" cy="157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240"/>
              </a:spcBef>
              <a:spcAft>
                <a:spcPts val="0"/>
              </a:spcAft>
              <a:buNone/>
            </a:pPr>
            <a:r>
              <a:rPr lang="ru-RU" sz="1300"/>
              <a:t>Освоить численное решение систем ДУ, построение фазовых портретов в различных координатах, линеаризацию и анализ устойчивости.</a:t>
            </a:r>
            <a:endParaRPr sz="1300"/>
          </a:p>
        </p:txBody>
      </p:sp>
      <p:sp>
        <p:nvSpPr>
          <p:cNvPr id="144" name="Google Shape;144;g35b89c5247b_0_127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ru-RU" sz="1700"/>
              <a:t>Цель</a:t>
            </a:r>
            <a:endParaRPr sz="1700"/>
          </a:p>
        </p:txBody>
      </p:sp>
      <p:sp>
        <p:nvSpPr>
          <p:cNvPr id="145" name="Google Shape;145;g35b89c5247b_0_12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Анализ динамических систем</a:t>
            </a:r>
            <a:endParaRPr/>
          </a:p>
        </p:txBody>
      </p:sp>
      <p:sp>
        <p:nvSpPr>
          <p:cNvPr id="146" name="Google Shape;146;g35b89c5247b_0_127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ru-RU" sz="1300"/>
              <a:t>Студенты группы N3246</a:t>
            </a:r>
            <a:endParaRPr sz="1300"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ru-RU" sz="1300"/>
              <a:t>Бардышев А. А.</a:t>
            </a:r>
            <a:endParaRPr sz="1300"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ru-RU" sz="1300"/>
              <a:t>Пинус И. В.</a:t>
            </a:r>
            <a:endParaRPr sz="1300"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ru-RU" sz="1300"/>
              <a:t>Суханкулиев М.</a:t>
            </a:r>
            <a:endParaRPr sz="1300"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ru-RU" sz="1300"/>
              <a:t>Тишин Н.А. (</a:t>
            </a:r>
            <a:r>
              <a:rPr i="1" lang="ru-RU" sz="1300"/>
              <a:t>поток ДУ 22. N4</a:t>
            </a:r>
            <a:r>
              <a:rPr lang="ru-RU" sz="1300"/>
              <a:t>)</a:t>
            </a:r>
            <a:endParaRPr sz="1300"/>
          </a:p>
        </p:txBody>
      </p:sp>
      <p:sp>
        <p:nvSpPr>
          <p:cNvPr id="147" name="Google Shape;147;g35b89c5247b_0_127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ru-RU" sz="1700"/>
              <a:t>Чемпионский состав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/>
          </a:p>
        </p:txBody>
      </p:sp>
      <p:sp>
        <p:nvSpPr>
          <p:cNvPr id="153" name="Google Shape;153;p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Часть 1</a:t>
            </a:r>
            <a:endParaRPr/>
          </a:p>
        </p:txBody>
      </p:sp>
      <p:pic>
        <p:nvPicPr>
          <p:cNvPr id="154" name="Google Shape;15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25" y="1139525"/>
            <a:ext cx="5931750" cy="341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622" y="3960075"/>
            <a:ext cx="1763325" cy="5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161" name="Google Shape;161;p3"/>
          <p:cNvSpPr txBox="1"/>
          <p:nvPr>
            <p:ph type="title"/>
          </p:nvPr>
        </p:nvSpPr>
        <p:spPr>
          <a:xfrm>
            <a:off x="2836825" y="85735"/>
            <a:ext cx="29040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ru-RU" sz="975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sz="975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-RU" sz="1900"/>
              <a:t>Нелинейные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-RU" sz="1900"/>
              <a:t>системы (2D)</a:t>
            </a:r>
            <a:endParaRPr sz="19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Golos Text SemiBold"/>
              <a:buNone/>
            </a:pPr>
            <a:r>
              <a:t/>
            </a:r>
            <a:endParaRPr sz="1779"/>
          </a:p>
        </p:txBody>
      </p:sp>
      <p:sp>
        <p:nvSpPr>
          <p:cNvPr id="162" name="Google Shape;162;p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63" name="Google Shape;16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0" y="1119775"/>
            <a:ext cx="4269926" cy="349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438" y="168337"/>
            <a:ext cx="2082310" cy="6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8174" y="969025"/>
            <a:ext cx="2785100" cy="37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 txBox="1"/>
          <p:nvPr/>
        </p:nvSpPr>
        <p:spPr>
          <a:xfrm>
            <a:off x="457200" y="1415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Часть 2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35b89c5247b_0_147" title="загрузка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41" r="941" t="0"/>
          <a:stretch/>
        </p:blipFill>
        <p:spPr>
          <a:xfrm>
            <a:off x="457200" y="936852"/>
            <a:ext cx="4608600" cy="3842100"/>
          </a:xfrm>
          <a:prstGeom prst="roundRect">
            <a:avLst>
              <a:gd fmla="val 16667" name="adj"/>
            </a:avLst>
          </a:prstGeom>
          <a:effectLst>
            <a:outerShdw blurRad="57150" rotWithShape="0" algn="bl" dir="5400000" dist="19050">
              <a:srgbClr val="9307FE">
                <a:alpha val="50000"/>
              </a:srgbClr>
            </a:outerShdw>
          </a:effectLst>
        </p:spPr>
      </p:pic>
      <p:sp>
        <p:nvSpPr>
          <p:cNvPr id="173" name="Google Shape;173;g35b89c5247b_0_147"/>
          <p:cNvSpPr txBox="1"/>
          <p:nvPr>
            <p:ph type="title"/>
          </p:nvPr>
        </p:nvSpPr>
        <p:spPr>
          <a:xfrm>
            <a:off x="457200" y="306425"/>
            <a:ext cx="68538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Часть 3: </a:t>
            </a:r>
            <a:r>
              <a:rPr lang="ru-RU" sz="2538"/>
              <a:t>Системы в полярных координатах</a:t>
            </a:r>
            <a:endParaRPr sz="2538"/>
          </a:p>
        </p:txBody>
      </p:sp>
      <p:sp>
        <p:nvSpPr>
          <p:cNvPr id="174" name="Google Shape;174;g35b89c5247b_0_147"/>
          <p:cNvSpPr txBox="1"/>
          <p:nvPr>
            <p:ph idx="1" type="body"/>
          </p:nvPr>
        </p:nvSpPr>
        <p:spPr>
          <a:xfrm>
            <a:off x="5508175" y="1740750"/>
            <a:ext cx="3176100" cy="280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ru-RU"/>
              <a:t>Точки равновесия: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240"/>
              </a:spcBef>
              <a:spcAft>
                <a:spcPts val="0"/>
              </a:spcAft>
              <a:buSzPts val="1200"/>
              <a:buChar char="●"/>
            </a:pPr>
            <a:r>
              <a:rPr b="1" i="1" lang="ru-RU"/>
              <a:t>ρ</a:t>
            </a:r>
            <a:r>
              <a:rPr i="1" lang="ru-RU"/>
              <a:t>=0</a:t>
            </a:r>
            <a:r>
              <a:rPr lang="ru-RU"/>
              <a:t>:  это начало координат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i="1" lang="ru-RU"/>
              <a:t>ρ</a:t>
            </a:r>
            <a:r>
              <a:rPr i="1" lang="ru-RU"/>
              <a:t>=1</a:t>
            </a:r>
            <a:r>
              <a:rPr lang="ru-RU"/>
              <a:t>:  это окружность радиуса </a:t>
            </a:r>
            <a:r>
              <a:rPr i="1" lang="ru-RU"/>
              <a:t>1</a:t>
            </a:r>
            <a:endParaRPr i="1"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ru-RU"/>
              <a:t>Устойчивость: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240"/>
              </a:spcBef>
              <a:spcAft>
                <a:spcPts val="0"/>
              </a:spcAft>
              <a:buSzPts val="1200"/>
              <a:buChar char="●"/>
            </a:pPr>
            <a:r>
              <a:rPr lang="ru-RU"/>
              <a:t>Для  </a:t>
            </a:r>
            <a:r>
              <a:rPr i="1" lang="ru-RU"/>
              <a:t>0&lt;</a:t>
            </a:r>
            <a:r>
              <a:rPr b="1" i="1" lang="ru-RU"/>
              <a:t>ρ</a:t>
            </a:r>
            <a:r>
              <a:rPr i="1" lang="ru-RU"/>
              <a:t>&lt;1</a:t>
            </a:r>
            <a:r>
              <a:rPr lang="ru-RU"/>
              <a:t>:</a:t>
            </a:r>
            <a:endParaRPr/>
          </a:p>
          <a:p>
            <a:pPr indent="0" lvl="0" marL="45720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b="1" i="1" lang="ru-RU"/>
              <a:t>ρ</a:t>
            </a:r>
            <a:r>
              <a:rPr i="1" lang="ru-RU"/>
              <a:t>&gt;0</a:t>
            </a:r>
            <a:r>
              <a:rPr lang="ru-RU"/>
              <a:t>  (решение растет к  </a:t>
            </a:r>
            <a:r>
              <a:rPr b="1" i="1" lang="ru-RU"/>
              <a:t>ρ</a:t>
            </a:r>
            <a:r>
              <a:rPr i="1" lang="ru-RU"/>
              <a:t>=1</a:t>
            </a:r>
            <a:r>
              <a:rPr lang="ru-RU"/>
              <a:t> )</a:t>
            </a:r>
            <a:endParaRPr/>
          </a:p>
          <a:p>
            <a:pPr indent="-304800" lvl="0" marL="457200" rtl="0" algn="l">
              <a:spcBef>
                <a:spcPts val="240"/>
              </a:spcBef>
              <a:spcAft>
                <a:spcPts val="0"/>
              </a:spcAft>
              <a:buSzPts val="1200"/>
              <a:buChar char="●"/>
            </a:pPr>
            <a:r>
              <a:rPr lang="ru-RU"/>
              <a:t>Для  </a:t>
            </a:r>
            <a:r>
              <a:rPr b="1" i="1" lang="ru-RU"/>
              <a:t>ρ</a:t>
            </a:r>
            <a:r>
              <a:rPr i="1" lang="ru-RU"/>
              <a:t>&gt;1</a:t>
            </a:r>
            <a:r>
              <a:rPr lang="ru-RU"/>
              <a:t>:</a:t>
            </a:r>
            <a:endParaRPr/>
          </a:p>
          <a:p>
            <a:pPr indent="0" lvl="0" marL="45720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b="1" i="1" lang="ru-RU"/>
              <a:t>ρ</a:t>
            </a:r>
            <a:r>
              <a:rPr i="1" lang="ru-RU"/>
              <a:t>&lt;0</a:t>
            </a:r>
            <a:r>
              <a:rPr lang="ru-RU"/>
              <a:t>  (решение убывает к  </a:t>
            </a:r>
            <a:r>
              <a:rPr b="1" i="1" lang="ru-RU"/>
              <a:t>ρ</a:t>
            </a:r>
            <a:r>
              <a:rPr i="1" lang="ru-RU"/>
              <a:t>=1</a:t>
            </a:r>
            <a:r>
              <a:rPr lang="ru-RU"/>
              <a:t> )</a:t>
            </a:r>
            <a:endParaRPr/>
          </a:p>
        </p:txBody>
      </p:sp>
      <p:pic>
        <p:nvPicPr>
          <p:cNvPr id="175" name="Google Shape;175;g35b89c5247b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175" y="1161363"/>
            <a:ext cx="1477375" cy="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b89c5247b_0_162"/>
          <p:cNvSpPr txBox="1"/>
          <p:nvPr>
            <p:ph idx="1" type="body"/>
          </p:nvPr>
        </p:nvSpPr>
        <p:spPr>
          <a:xfrm>
            <a:off x="457201" y="1059322"/>
            <a:ext cx="3897000" cy="173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Стабильная система — это та, что засыпает (</a:t>
            </a:r>
            <a:r>
              <a:rPr i="1" lang="ru-RU"/>
              <a:t>стремится к состоянию покоя</a:t>
            </a:r>
            <a:r>
              <a:rPr lang="ru-RU"/>
              <a:t>) при возмущении.</a:t>
            </a:r>
            <a:endParaRPr/>
          </a:p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Как кот после еды. </a:t>
            </a:r>
            <a:endParaRPr/>
          </a:p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280"/>
              </a:spcBef>
              <a:spcAft>
                <a:spcPts val="0"/>
              </a:spcAft>
              <a:buNone/>
            </a:pPr>
            <a:r>
              <a:rPr i="1" lang="ru-RU"/>
              <a:t>© GPT-4o</a:t>
            </a:r>
            <a:endParaRPr i="1"/>
          </a:p>
        </p:txBody>
      </p:sp>
      <p:sp>
        <p:nvSpPr>
          <p:cNvPr id="182" name="Google Shape;182;g35b89c5247b_0_162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Часть 4: Рефлексия</a:t>
            </a:r>
            <a:endParaRPr/>
          </a:p>
        </p:txBody>
      </p:sp>
      <p:sp>
        <p:nvSpPr>
          <p:cNvPr id="183" name="Google Shape;183;g35b89c5247b_0_162"/>
          <p:cNvSpPr txBox="1"/>
          <p:nvPr>
            <p:ph idx="2" type="body"/>
          </p:nvPr>
        </p:nvSpPr>
        <p:spPr>
          <a:xfrm>
            <a:off x="457202" y="3105836"/>
            <a:ext cx="3897000" cy="16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280"/>
              </a:spcBef>
              <a:spcAft>
                <a:spcPts val="0"/>
              </a:spcAft>
              <a:buNone/>
            </a:pPr>
            <a:r>
              <a:rPr lang="ru-RU"/>
              <a:t>Анализируем систему в полярных координатах, а строим в декартовых — как пытаться объяснить круг, рисуя квадратом. Всё равно что сказать: "Вот это просто!" и добавить: "Но для удобства — запутали вас немного."</a:t>
            </a:r>
            <a:endParaRPr/>
          </a:p>
          <a:p>
            <a:pPr indent="0" lvl="0" marL="0" rtl="0" algn="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-RU"/>
              <a:t>© GPT-4o</a:t>
            </a:r>
            <a:endParaRPr i="1"/>
          </a:p>
        </p:txBody>
      </p:sp>
      <p:pic>
        <p:nvPicPr>
          <p:cNvPr id="184" name="Google Shape;184;g35b89c5247b_0_162" title="22a7bc85b7023e30ee79d21635a5b00e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311" l="0" r="0" t="8320"/>
          <a:stretch/>
        </p:blipFill>
        <p:spPr>
          <a:xfrm>
            <a:off x="4648100" y="959100"/>
            <a:ext cx="4209600" cy="3930600"/>
          </a:xfrm>
          <a:prstGeom prst="roundRect">
            <a:avLst>
              <a:gd fmla="val 391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b7b12fabf_0_1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rPr lang="ru-RU"/>
              <a:t>Фазовый портрет + проекции</a:t>
            </a:r>
            <a:endParaRPr/>
          </a:p>
        </p:txBody>
      </p:sp>
      <p:sp>
        <p:nvSpPr>
          <p:cNvPr id="190" name="Google Shape;190;g35b7b12fabf_0_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Часть 5</a:t>
            </a:r>
            <a:endParaRPr/>
          </a:p>
        </p:txBody>
      </p:sp>
      <p:pic>
        <p:nvPicPr>
          <p:cNvPr id="191" name="Google Shape;191;g35b7b12fab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00" y="56950"/>
            <a:ext cx="1557600" cy="86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5b7b12fab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75" y="1652399"/>
            <a:ext cx="7647023" cy="29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b89c5247b_0_206"/>
          <p:cNvSpPr txBox="1"/>
          <p:nvPr>
            <p:ph type="title"/>
          </p:nvPr>
        </p:nvSpPr>
        <p:spPr>
          <a:xfrm>
            <a:off x="457200" y="306425"/>
            <a:ext cx="68679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Часть 6: </a:t>
            </a:r>
            <a:r>
              <a:rPr lang="ru-RU" sz="1755"/>
              <a:t>Системы с сферических координатах (2 вариант)</a:t>
            </a:r>
            <a:endParaRPr sz="1755"/>
          </a:p>
        </p:txBody>
      </p:sp>
      <p:sp>
        <p:nvSpPr>
          <p:cNvPr id="199" name="Google Shape;199;g35b89c5247b_0_206"/>
          <p:cNvSpPr txBox="1"/>
          <p:nvPr>
            <p:ph idx="1" type="body"/>
          </p:nvPr>
        </p:nvSpPr>
        <p:spPr>
          <a:xfrm>
            <a:off x="5508175" y="1894375"/>
            <a:ext cx="3093900" cy="276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04800" lvl="0" marL="457200" rtl="0" algn="just">
              <a:spcBef>
                <a:spcPts val="240"/>
              </a:spcBef>
              <a:spcAft>
                <a:spcPts val="0"/>
              </a:spcAft>
              <a:buSzPts val="1200"/>
              <a:buAutoNum type="arabicPeriod"/>
            </a:pPr>
            <a:r>
              <a:rPr lang="ru-RU"/>
              <a:t>Сфера  </a:t>
            </a:r>
            <a:r>
              <a:rPr i="1" lang="ru-RU"/>
              <a:t>r=1</a:t>
            </a:r>
            <a:r>
              <a:rPr lang="ru-RU"/>
              <a:t>  — предельное множество.</a:t>
            </a: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u-RU"/>
              <a:t>Траектории:</a:t>
            </a:r>
            <a:endParaRPr/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/>
              <a:t>Начинаются внутри/ снаружи сферы (</a:t>
            </a:r>
            <a:r>
              <a:rPr i="1" lang="ru-RU"/>
              <a:t>r≠1</a:t>
            </a:r>
            <a:r>
              <a:rPr lang="ru-RU"/>
              <a:t>) и приближаются к ней.</a:t>
            </a:r>
            <a:endParaRPr/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/>
              <a:t>Спирально движутся к южному полюсу (</a:t>
            </a:r>
            <a:r>
              <a:rPr i="1" lang="ru-RU"/>
              <a:t>θ=π</a:t>
            </a:r>
            <a:r>
              <a:rPr lang="ru-RU"/>
              <a:t>), вращаясь вокруг оси  </a:t>
            </a:r>
            <a:r>
              <a:rPr i="1" lang="ru-RU"/>
              <a:t>z</a:t>
            </a:r>
            <a:r>
              <a:rPr lang="ru-RU"/>
              <a:t>.</a:t>
            </a:r>
            <a:endParaRPr/>
          </a:p>
          <a:p>
            <a:pPr indent="0" lvl="0" marL="0" rtl="0" algn="just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240"/>
              </a:spcBef>
              <a:spcAft>
                <a:spcPts val="0"/>
              </a:spcAft>
              <a:buNone/>
            </a:pPr>
            <a:r>
              <a:rPr lang="ru-RU"/>
              <a:t>Чем фаза θ отличается от фазы φ в сферических координатах?</a:t>
            </a:r>
            <a:endParaRPr/>
          </a:p>
          <a:p>
            <a:pPr indent="0" lvl="0" marL="0" rtl="0" algn="just">
              <a:spcBef>
                <a:spcPts val="240"/>
              </a:spcBef>
              <a:spcAft>
                <a:spcPts val="0"/>
              </a:spcAft>
              <a:buNone/>
            </a:pPr>
            <a:r>
              <a:rPr lang="ru-RU"/>
              <a:t>– θ отвечает за «подъём/спуск»,</a:t>
            </a:r>
            <a:br>
              <a:rPr lang="ru-RU"/>
            </a:br>
            <a:r>
              <a:rPr lang="ru-RU"/>
              <a:t>а φ — за «вечеринку вращения»!</a:t>
            </a:r>
            <a:endParaRPr/>
          </a:p>
          <a:p>
            <a:pPr indent="0" lvl="0" marL="0" rtl="0" algn="r">
              <a:spcBef>
                <a:spcPts val="240"/>
              </a:spcBef>
              <a:spcAft>
                <a:spcPts val="0"/>
              </a:spcAft>
              <a:buNone/>
            </a:pPr>
            <a:r>
              <a:rPr i="1" lang="ru-RU"/>
              <a:t>© GPT-4o</a:t>
            </a:r>
            <a:endParaRPr/>
          </a:p>
        </p:txBody>
      </p:sp>
      <p:pic>
        <p:nvPicPr>
          <p:cNvPr id="200" name="Google Shape;200;g35b89c5247b_0_206" title="Screenshot 2025-05-21 215615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31" r="2741" t="0"/>
          <a:stretch/>
        </p:blipFill>
        <p:spPr>
          <a:xfrm>
            <a:off x="457201" y="949326"/>
            <a:ext cx="2257200" cy="1851000"/>
          </a:xfrm>
          <a:prstGeom prst="roundRect">
            <a:avLst>
              <a:gd fmla="val 16667" name="adj"/>
            </a:avLst>
          </a:prstGeom>
        </p:spPr>
      </p:pic>
      <p:pic>
        <p:nvPicPr>
          <p:cNvPr id="201" name="Google Shape;201;g35b89c5247b_0_206" title="Screenshot 2025-05-21 215652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704" r="0" t="0"/>
          <a:stretch/>
        </p:blipFill>
        <p:spPr>
          <a:xfrm>
            <a:off x="2808450" y="949325"/>
            <a:ext cx="2257200" cy="18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2" name="Google Shape;202;g35b89c5247b_0_206" title="Screenshot 2025-05-21 220018.pn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-340" r="339" t="0"/>
          <a:stretch/>
        </p:blipFill>
        <p:spPr>
          <a:xfrm>
            <a:off x="2715600" y="3303425"/>
            <a:ext cx="2351100" cy="109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3" name="Google Shape;203;g35b89c5247b_0_206" title="Screenshot 2025-05-21 215731.png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0" r="0" t="4870"/>
          <a:stretch/>
        </p:blipFill>
        <p:spPr>
          <a:xfrm>
            <a:off x="457200" y="2927825"/>
            <a:ext cx="2257200" cy="185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4" name="Google Shape;204;g35b89c5247b_0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8175" y="1153875"/>
            <a:ext cx="965500" cy="6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b7b12fabf_1_4"/>
          <p:cNvSpPr/>
          <p:nvPr>
            <p:ph idx="2" type="pic"/>
          </p:nvPr>
        </p:nvSpPr>
        <p:spPr>
          <a:xfrm>
            <a:off x="210300" y="936850"/>
            <a:ext cx="4984500" cy="3887700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210" name="Google Shape;210;g35b7b12fabf_1_4"/>
          <p:cNvSpPr txBox="1"/>
          <p:nvPr>
            <p:ph type="title"/>
          </p:nvPr>
        </p:nvSpPr>
        <p:spPr>
          <a:xfrm>
            <a:off x="2345000" y="325150"/>
            <a:ext cx="42558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ru-RU" sz="2075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sz="2075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75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600"/>
              <a:t>Автоматизация анализа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0" sz="2075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Golos Text SemiBold"/>
              <a:buNone/>
            </a:pPr>
            <a:r>
              <a:t/>
            </a:r>
            <a:endParaRPr sz="2880"/>
          </a:p>
        </p:txBody>
      </p:sp>
      <p:sp>
        <p:nvSpPr>
          <p:cNvPr id="211" name="Google Shape;211;g35b7b12fabf_1_4"/>
          <p:cNvSpPr txBox="1"/>
          <p:nvPr>
            <p:ph idx="1" type="body"/>
          </p:nvPr>
        </p:nvSpPr>
        <p:spPr>
          <a:xfrm>
            <a:off x="5508171" y="1153886"/>
            <a:ext cx="2532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-RU"/>
              <a:t>Тестирование работы алгоритма</a:t>
            </a:r>
            <a:endParaRPr/>
          </a:p>
        </p:txBody>
      </p:sp>
      <p:pic>
        <p:nvPicPr>
          <p:cNvPr id="212" name="Google Shape;212;g35b7b12fabf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450" y="2013771"/>
            <a:ext cx="2686274" cy="1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5b7b12fabf_1_4"/>
          <p:cNvSpPr txBox="1"/>
          <p:nvPr/>
        </p:nvSpPr>
        <p:spPr>
          <a:xfrm>
            <a:off x="353600" y="183375"/>
            <a:ext cx="1991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9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rPr>
              <a:t>Часть 7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4" name="Google Shape;214;g35b7b12fabf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050" y="1066100"/>
            <a:ext cx="4829851" cy="31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2014-06-27T12:30:22Z</dcterms:created>
  <dc:creator>Al</dc:creator>
</cp:coreProperties>
</file>